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6" r:id="rId7"/>
    <p:sldId id="262" r:id="rId8"/>
    <p:sldId id="263" r:id="rId9"/>
    <p:sldId id="260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7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77862-D8BC-428A-8605-42200A74730F}" type="datetimeFigureOut">
              <a:rPr lang="hr-HR" smtClean="0"/>
              <a:pPr/>
              <a:t>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B199-5500-4A01-B292-A57D8B447EF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scoric\Desktop\pri 5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bde5e29a-a9f1-469c-a1e3-79112d102c90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e-sfera.hr/dodatni-digitalni-sadrzaji/7a1f62b9-a250-4dd0-81f6-a25c8323321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7a1f62b9-a250-4dd0-81f6-a25c8323321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-sfera.hr/dodatni-digitalni-sadrzaji/7a1f62b9-a250-4dd0-81f6-a25c8323321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7a1f62b9-a250-4dd0-81f6-a25c8323321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a1f62b9-a250-4dd0-81f6-a25c8323321e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SLIKE za 2018\Sanja Coric\13724_Priroda 5 - 1-2 tema shutter\1 dio U 1 revizija\shutterstock_79473175.jpg"/>
          <p:cNvPicPr>
            <a:picLocks noChangeAspect="1" noChangeArrowheads="1"/>
          </p:cNvPicPr>
          <p:nvPr/>
        </p:nvPicPr>
        <p:blipFill>
          <a:blip r:embed="rId2" cstate="email"/>
          <a:srcRect t="34028" b="17770"/>
          <a:stretch>
            <a:fillRect/>
          </a:stretch>
        </p:blipFill>
        <p:spPr bwMode="auto">
          <a:xfrm>
            <a:off x="0" y="3987901"/>
            <a:ext cx="9144000" cy="28700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062664" cy="632111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rgbClr val="55B7B2"/>
                </a:solidFill>
              </a:rPr>
              <a:t>JESU LI I OTOPINE SMJESE TVARI?</a:t>
            </a:r>
            <a:endParaRPr lang="hr-HR" b="1" dirty="0">
              <a:solidFill>
                <a:srgbClr val="55B7B2"/>
              </a:solidFill>
            </a:endParaRPr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ric\Desktop\PRIRUCNIK\shutterstock_140902033.jpg"/>
          <p:cNvPicPr>
            <a:picLocks noChangeAspect="1" noChangeArrowheads="1"/>
          </p:cNvPicPr>
          <p:nvPr/>
        </p:nvPicPr>
        <p:blipFill>
          <a:blip r:embed="rId2" cstate="email"/>
          <a:srcRect l="3538" t="5298" r="1176"/>
          <a:stretch>
            <a:fillRect/>
          </a:stretch>
        </p:blipFill>
        <p:spPr bwMode="auto">
          <a:xfrm>
            <a:off x="323528" y="2492896"/>
            <a:ext cx="8712968" cy="3861048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059832" y="1196752"/>
            <a:ext cx="3133230" cy="523220"/>
            <a:chOff x="3347864" y="1196752"/>
            <a:chExt cx="3133230" cy="523220"/>
          </a:xfrm>
        </p:grpSpPr>
        <p:sp>
          <p:nvSpPr>
            <p:cNvPr id="6" name="Rezervirano mjesto sadržaja 2">
              <a:extLst>
                <a:ext uri="{FF2B5EF4-FFF2-40B4-BE49-F238E27FC236}">
                  <a16:creationId xmlns:a16="http://schemas.microsoft.com/office/drawing/2014/main" xmlns="" id="{6D289B87-BEA4-43CE-B937-8FCFC01107CE}"/>
                </a:ext>
              </a:extLst>
            </p:cNvPr>
            <p:cNvSpPr txBox="1">
              <a:spLocks/>
            </p:cNvSpPr>
            <p:nvPr/>
          </p:nvSpPr>
          <p:spPr>
            <a:xfrm>
              <a:off x="3419872" y="1268760"/>
              <a:ext cx="3024336" cy="432048"/>
            </a:xfrm>
            <a:prstGeom prst="rect">
              <a:avLst/>
            </a:prstGeom>
            <a:ln w="76200">
              <a:solidFill>
                <a:srgbClr val="B0EED5"/>
              </a:solidFill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1196752"/>
              <a:ext cx="3133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800" dirty="0" smtClean="0">
                  <a:hlinkClick r:id="rId4"/>
                </a:rPr>
                <a:t>DDS: Provjeri </a:t>
              </a:r>
              <a:r>
                <a:rPr lang="hr-HR" sz="2800" dirty="0" smtClean="0">
                  <a:hlinkClick r:id="rId4"/>
                </a:rPr>
                <a:t>znanje</a:t>
              </a:r>
              <a:endParaRPr lang="hr-HR" sz="2800" dirty="0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260648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oric\Desktop\PRIRUCNIK\sh543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944216"/>
            <a:ext cx="223313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coric\Desktop\PRIRUCNIK\sh6886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952" y="1916832"/>
            <a:ext cx="5754216" cy="359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morska voda – smjesa vode, soli i plinova</a:t>
            </a:r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mineralna voda – smjesa vode, mineralnih tvari i plina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8864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55B7B2"/>
                </a:solidFill>
              </a:rPr>
              <a:t>OTOPINE</a:t>
            </a:r>
            <a:endParaRPr lang="hr-HR" sz="4000" b="1" dirty="0">
              <a:solidFill>
                <a:srgbClr val="55B7B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2123728" y="5949280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Istraži, DDS</a:t>
            </a:r>
          </a:p>
          <a:p>
            <a:r>
              <a:rPr lang="hr-HR" sz="2000" i="1" dirty="0" smtClean="0">
                <a:solidFill>
                  <a:srgbClr val="00B050"/>
                </a:solidFill>
                <a:hlinkClick r:id="rId4"/>
              </a:rPr>
              <a:t>Istraži sastav morske vode i kako se otapa šećer u vodi</a:t>
            </a:r>
            <a:r>
              <a:rPr lang="hr-HR" sz="2000" i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6021288"/>
            <a:ext cx="655699" cy="6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SLIKE za 2018\Sanja Coric\13724_Priroda 5 - 1-2 tema shutter\Za prijelom 1 dio\1.5\Ilustracija 1.18 Prikaz dobivanja otopina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772816"/>
            <a:ext cx="6048672" cy="42767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972017"/>
            <a:ext cx="68898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OTAPALO + TOPLJIVA TVAR → OTOPINA</a:t>
            </a:r>
            <a:endParaRPr lang="hr-HR" sz="3200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411760" y="2348880"/>
            <a:ext cx="1008112" cy="50405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2" idx="3"/>
          </p:cNvCxnSpPr>
          <p:nvPr/>
        </p:nvCxnSpPr>
        <p:spPr>
          <a:xfrm flipH="1" flipV="1">
            <a:off x="1907704" y="4837802"/>
            <a:ext cx="1152128" cy="1753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56176" y="4725144"/>
            <a:ext cx="1152128" cy="36004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5576" y="2132856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TOPLJIVA TVAR</a:t>
            </a:r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4653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OTAPALO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7236296" y="4509120"/>
            <a:ext cx="104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OTOPINA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LIKE za 2018\Sanja Coric\13724_Priroda 5 - 1-2 tema shutter\Za prijelom 1 dio\1.5\Ilustracija 1.18 Prikaz dobivanja otopina_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3273032" cy="231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E:\SLIKE za 2018\Sanja Coric\13724_Priroda 5 - 1-2 tema shutter\Za prijelom 1 dio\1.5\Ilustracija 1.18 Prikaz dobivanja otopina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4437112"/>
            <a:ext cx="3168352" cy="2240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E:\SLIKE za 2018\Sanja Coric\13724_Priroda 5 - 1-2 tema shutter\Za prijelom 1 dio\1.5\Ilustracija 1.18 Prikaz dobivanja otopina_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365720"/>
            <a:ext cx="3312368" cy="23420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51520" y="692696"/>
            <a:ext cx="8532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200" dirty="0" smtClean="0"/>
              <a:t>otapalo je tekućina, a topljive tvari mogu biti tekućina, plin ili čvrsta tvar</a:t>
            </a:r>
            <a:endParaRPr lang="hr-HR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3645024"/>
            <a:ext cx="201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tekućina + </a:t>
            </a:r>
            <a:r>
              <a:rPr lang="hr-HR" dirty="0" err="1" smtClean="0"/>
              <a:t>tekućina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3707740"/>
            <a:ext cx="155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plin + tekućina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6309320"/>
            <a:ext cx="219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čvrsta tvar + tekućina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coric\Desktop\PRIRUCNIK\sh1103913.jpg">
            <a:hlinkClick r:id="rId2" tooltip="Vizualno +"/>
          </p:cNvPr>
          <p:cNvPicPr>
            <a:picLocks noChangeAspect="1" noChangeArrowheads="1"/>
          </p:cNvPicPr>
          <p:nvPr/>
        </p:nvPicPr>
        <p:blipFill>
          <a:blip r:embed="rId3" cstate="email"/>
          <a:srcRect b="-834"/>
          <a:stretch>
            <a:fillRect/>
          </a:stretch>
        </p:blipFill>
        <p:spPr bwMode="auto">
          <a:xfrm>
            <a:off x="5903640" y="1916832"/>
            <a:ext cx="2808312" cy="4248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508104" y="6135687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otopine mogu biti obojene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8" y="25649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2"/>
              </a:rPr>
              <a:t>Vizualno +</a:t>
            </a:r>
            <a:endParaRPr lang="hr-HR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 t="10788" b="2906"/>
          <a:stretch>
            <a:fillRect/>
          </a:stretch>
        </p:blipFill>
        <p:spPr bwMode="auto">
          <a:xfrm>
            <a:off x="4211960" y="1628800"/>
            <a:ext cx="864096" cy="8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scoric\Desktop\PRIRUCNIK\sh78093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260648"/>
            <a:ext cx="2880320" cy="4248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323528" y="447021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400" dirty="0" smtClean="0">
                <a:solidFill>
                  <a:prstClr val="black"/>
                </a:solidFill>
              </a:rPr>
              <a:t>neke otopine su prozirne, a neke nisu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72518" cy="136815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MORSKA VODA - otopina različitih soli i plinova u vodi</a:t>
            </a:r>
            <a:endParaRPr lang="en-US" dirty="0"/>
          </a:p>
        </p:txBody>
      </p:sp>
      <p:pic>
        <p:nvPicPr>
          <p:cNvPr id="3" name="Picture 3" descr="E:\SLIKE za 2018\Sanja Coric\13724_Priroda 5 - 1-2 tema shutter\1 dio U 1 revizija\shutterstock_79473175.jpg"/>
          <p:cNvPicPr>
            <a:picLocks noChangeAspect="1" noChangeArrowheads="1"/>
          </p:cNvPicPr>
          <p:nvPr/>
        </p:nvPicPr>
        <p:blipFill>
          <a:blip r:embed="rId2" cstate="email"/>
          <a:srcRect t="34028" b="17770"/>
          <a:stretch>
            <a:fillRect/>
          </a:stretch>
        </p:blipFill>
        <p:spPr bwMode="auto">
          <a:xfrm>
            <a:off x="0" y="2708920"/>
            <a:ext cx="9144000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3608" y="5486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OTOPINE MOGU BITI KISELE, LUŽNATE ILI NEUTRALNE.</a:t>
            </a:r>
            <a:endParaRPr lang="hr-HR" sz="2400" dirty="0"/>
          </a:p>
        </p:txBody>
      </p:sp>
      <p:pic>
        <p:nvPicPr>
          <p:cNvPr id="5124" name="Picture 4" descr="E:\SLIKE za 2018\Sanja Coric\13724_Priroda 5 - 1-2 tema shutter\Za prijelom 1 dio\1.5\shutterstock_438462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291863"/>
            <a:ext cx="5796715" cy="386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835696" y="5879013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Istraži, </a:t>
            </a:r>
            <a:r>
              <a:rPr lang="hr-HR" dirty="0" smtClean="0">
                <a:solidFill>
                  <a:srgbClr val="00B050"/>
                </a:solidFill>
              </a:rPr>
              <a:t>RB str. </a:t>
            </a:r>
            <a:r>
              <a:rPr lang="hr-HR" dirty="0" smtClean="0">
                <a:solidFill>
                  <a:srgbClr val="00B050"/>
                </a:solidFill>
              </a:rPr>
              <a:t>17</a:t>
            </a:r>
            <a:endParaRPr lang="hr-HR" dirty="0" smtClean="0"/>
          </a:p>
          <a:p>
            <a:r>
              <a:rPr lang="hr-HR" i="1" dirty="0" smtClean="0">
                <a:solidFill>
                  <a:srgbClr val="00B050"/>
                </a:solidFill>
              </a:rPr>
              <a:t>Univerzalnim indikatorskim papirom ispitaj različite </a:t>
            </a:r>
            <a:r>
              <a:rPr lang="hr-HR" i="1" dirty="0" smtClean="0">
                <a:solidFill>
                  <a:srgbClr val="00B050"/>
                </a:solidFill>
              </a:rPr>
              <a:t>otopine</a:t>
            </a:r>
            <a:endParaRPr lang="hr-HR" i="1" dirty="0" smtClean="0">
              <a:solidFill>
                <a:srgbClr val="00B05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7746" y="5805264"/>
            <a:ext cx="805942" cy="77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07904" y="60932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2"/>
              </a:rPr>
              <a:t>Vizualno +</a:t>
            </a:r>
            <a:endParaRPr lang="hr-HR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 t="9941"/>
          <a:stretch>
            <a:fillRect/>
          </a:stretch>
        </p:blipFill>
        <p:spPr bwMode="auto">
          <a:xfrm>
            <a:off x="5148064" y="6021288"/>
            <a:ext cx="648072" cy="6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scoric\Desktop\5 POVJERENSTVO\shutterstock_94480681.jpg"/>
          <p:cNvPicPr>
            <a:picLocks noChangeAspect="1" noChangeArrowheads="1"/>
          </p:cNvPicPr>
          <p:nvPr/>
        </p:nvPicPr>
        <p:blipFill>
          <a:blip r:embed="rId4" cstate="email"/>
          <a:srcRect l="7407" t="8333" r="5556" b="13889"/>
          <a:stretch>
            <a:fillRect/>
          </a:stretch>
        </p:blipFill>
        <p:spPr bwMode="auto">
          <a:xfrm>
            <a:off x="1043608" y="692696"/>
            <a:ext cx="3384376" cy="2016224"/>
          </a:xfrm>
          <a:prstGeom prst="rect">
            <a:avLst/>
          </a:prstGeom>
          <a:noFill/>
        </p:spPr>
      </p:pic>
      <p:pic>
        <p:nvPicPr>
          <p:cNvPr id="6147" name="Picture 3" descr="C:\Users\scoric\Desktop\5 POVJERENSTVO\94480660.jpg"/>
          <p:cNvPicPr>
            <a:picLocks noChangeAspect="1" noChangeArrowheads="1"/>
          </p:cNvPicPr>
          <p:nvPr/>
        </p:nvPicPr>
        <p:blipFill>
          <a:blip r:embed="rId5" cstate="email"/>
          <a:srcRect l="3636" t="5405" r="3636" b="2703"/>
          <a:stretch>
            <a:fillRect/>
          </a:stretch>
        </p:blipFill>
        <p:spPr bwMode="auto">
          <a:xfrm>
            <a:off x="827584" y="3140968"/>
            <a:ext cx="3672408" cy="2448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119675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promjena boje indikatorskog papira u kiseloj otopini</a:t>
            </a:r>
            <a:endParaRPr lang="hr-H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39330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promjena boje indikatorskog papira u lužnatoj otopini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LIKE za 2018\Sanja Coric\13724_Priroda 5 - 1-2 tema shutter\Za prijelom 1 dio\1.5\Ilustracija 1.19. Ljestvica pH vrijed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548680"/>
            <a:ext cx="4766502" cy="6093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242088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-koliko je neka tvar kisela ili lužnata određujemo na ljestvici pH-vrijednosti</a:t>
            </a:r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61653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Zanimljivosti</a:t>
            </a:r>
            <a:endParaRPr lang="hr-H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 t="9941" b="593"/>
          <a:stretch>
            <a:fillRect/>
          </a:stretch>
        </p:blipFill>
        <p:spPr bwMode="auto">
          <a:xfrm>
            <a:off x="1979712" y="530120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159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JESU LI I OTOPINE SMJESE TVARI?</vt:lpstr>
      <vt:lpstr>Slide 2</vt:lpstr>
      <vt:lpstr>Slide 3</vt:lpstr>
      <vt:lpstr>Slide 4</vt:lpstr>
      <vt:lpstr>Slide 5</vt:lpstr>
      <vt:lpstr>MORSKA VODA - otopina različitih soli i plinova u vodi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 li i otopine smjese tvari</dc:title>
  <dc:creator>scoric</dc:creator>
  <cp:lastModifiedBy>sk-imahecic</cp:lastModifiedBy>
  <cp:revision>39</cp:revision>
  <dcterms:created xsi:type="dcterms:W3CDTF">2019-05-29T12:01:21Z</dcterms:created>
  <dcterms:modified xsi:type="dcterms:W3CDTF">2019-08-02T10:09:42Z</dcterms:modified>
</cp:coreProperties>
</file>